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75" r:id="rId2"/>
    <p:sldId id="435" r:id="rId3"/>
    <p:sldId id="448" r:id="rId4"/>
    <p:sldId id="453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5C0E"/>
    <a:srgbClr val="009EC0"/>
    <a:srgbClr val="C00002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26"/>
  </p:normalViewPr>
  <p:slideViewPr>
    <p:cSldViewPr>
      <p:cViewPr varScale="1">
        <p:scale>
          <a:sx n="116" d="100"/>
          <a:sy n="116" d="100"/>
        </p:scale>
        <p:origin x="96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Word count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Pt>
            <c:idx val="5"/>
            <c:invertIfNegative val="0"/>
            <c:bubble3D val="0"/>
            <c:spPr>
              <a:solidFill>
                <a:srgbClr val="CA5C0E"/>
              </a:solidFill>
              <a:ln w="25400">
                <a:noFill/>
              </a:ln>
            </c:spPr>
            <c:extLst>
              <c:ext xmlns:c16="http://schemas.microsoft.com/office/drawing/2014/chart" uri="{C3380CC4-5D6E-409C-BE32-E72D297353CC}">
                <c16:uniqueId val="{00000008-D6FC-6146-87D0-6F8CFE83CFA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Sheet1!$A$2:$A$29</c:f>
              <c:strCache>
                <c:ptCount val="6"/>
                <c:pt idx="0">
                  <c:v>Mark</c:v>
                </c:pt>
                <c:pt idx="1">
                  <c:v>John</c:v>
                </c:pt>
                <c:pt idx="2">
                  <c:v>Matthew</c:v>
                </c:pt>
                <c:pt idx="3">
                  <c:v>Acts</c:v>
                </c:pt>
                <c:pt idx="4">
                  <c:v>Luke</c:v>
                </c:pt>
                <c:pt idx="5">
                  <c:v>Apollonius of Tyana</c:v>
                </c:pt>
              </c:strCache>
            </c:strRef>
          </c:cat>
          <c:val>
            <c:numRef>
              <c:f>Sheet1!$B$2:$B$29</c:f>
              <c:numCache>
                <c:formatCode>General</c:formatCode>
                <c:ptCount val="6"/>
                <c:pt idx="0">
                  <c:v>14949</c:v>
                </c:pt>
                <c:pt idx="1">
                  <c:v>18658</c:v>
                </c:pt>
                <c:pt idx="2">
                  <c:v>23343</c:v>
                </c:pt>
                <c:pt idx="3">
                  <c:v>24229</c:v>
                </c:pt>
                <c:pt idx="4">
                  <c:v>25640</c:v>
                </c:pt>
                <c:pt idx="5">
                  <c:v>87068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19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1069516"/>
              </p:ext>
            </p:extLst>
          </p:nvPr>
        </p:nvGraphicFramePr>
        <p:xfrm>
          <a:off x="228600" y="152400"/>
          <a:ext cx="8915400" cy="655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9397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Considerations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solidFill>
                    <a:schemeClr val="tx1"/>
                  </a:solidFill>
                </a:rPr>
                <a:t>Are the parallels expected?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solidFill>
                    <a:schemeClr val="tx1"/>
                  </a:solidFill>
                </a:rPr>
                <a:t>Are the parallels strong?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solidFill>
                    <a:schemeClr val="tx1"/>
                  </a:solidFill>
                </a:rPr>
                <a:t>What are the differences?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4A84829-4CB1-4C40-8E7D-B6CBAD01A2F4}"/>
              </a:ext>
            </a:extLst>
          </p:cNvPr>
          <p:cNvGrpSpPr/>
          <p:nvPr/>
        </p:nvGrpSpPr>
        <p:grpSpPr>
          <a:xfrm>
            <a:off x="533400" y="5020270"/>
            <a:ext cx="8001000" cy="685800"/>
            <a:chOff x="533400" y="2895600"/>
            <a:chExt cx="8001000" cy="6858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641DFD-C31E-AF4B-92BD-EE7443ED3AA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180CAD-DACF-7840-8853-448ACB5C4069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>
                  <a:solidFill>
                    <a:schemeClr val="tx1"/>
                  </a:solidFill>
                </a:rPr>
                <a:t>Who is copying who?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35052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10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0" r="14450"/>
          <a:stretch/>
        </p:blipFill>
        <p:spPr bwMode="auto">
          <a:xfrm>
            <a:off x="2642616" y="10"/>
            <a:ext cx="7796784" cy="822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46000">
                <a:srgbClr val="000000"/>
              </a:gs>
              <a:gs pos="38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066800"/>
            <a:ext cx="451390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  <a:cs typeface="Avenir Book"/>
              </a:rPr>
              <a:t>Described as unsinkable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  <a:cs typeface="Avenir Book"/>
              </a:rPr>
              <a:t>Sank in April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</a:rPr>
              <a:t>Sank in the North Atlantic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</a:rPr>
              <a:t>Sank 400 miles from Newfoundland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</a:rPr>
              <a:t>Not enough lifeboats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</a:rPr>
              <a:t>Similarities in size (800/882ft)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  <a:cs typeface="Avenir Book"/>
              </a:rPr>
              <a:t>Similar speed (25.2/25 knots)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  <a:cs typeface="Avenir Book"/>
              </a:rPr>
              <a:t>Similar name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  <a:cs typeface="Avenir Book"/>
              </a:rPr>
              <a:t>Hit iceberg around midnight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venir Book" panose="02000503020000020003" pitchFamily="2" charset="0"/>
                <a:cs typeface="Avenir Book"/>
              </a:rPr>
              <a:t>Hit iceberg on the starboard bow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3377557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PARALLELS TO THE TITANIC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Even though the book was written 14 years earlier</a:t>
            </a:r>
          </a:p>
        </p:txBody>
      </p:sp>
    </p:spTree>
    <p:extLst>
      <p:ext uri="{BB962C8B-B14F-4D97-AF65-F5344CB8AC3E}">
        <p14:creationId xmlns:p14="http://schemas.microsoft.com/office/powerpoint/2010/main" val="1680875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1070</TotalTime>
  <Words>91</Words>
  <Application>Microsoft Macintosh PowerPoint</Application>
  <PresentationFormat>On-screen Show (4:3)</PresentationFormat>
  <Paragraphs>25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Avenir Book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97</cp:revision>
  <dcterms:created xsi:type="dcterms:W3CDTF">2010-07-14T22:15:37Z</dcterms:created>
  <dcterms:modified xsi:type="dcterms:W3CDTF">2020-10-06T20:11:47Z</dcterms:modified>
</cp:coreProperties>
</file>

<file path=docProps/thumbnail.jpeg>
</file>